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74" r:id="rId6"/>
    <p:sldId id="257" r:id="rId7"/>
    <p:sldId id="258" r:id="rId8"/>
    <p:sldId id="259" r:id="rId9"/>
    <p:sldId id="260" r:id="rId10"/>
    <p:sldId id="261" r:id="rId11"/>
    <p:sldId id="277" r:id="rId12"/>
    <p:sldId id="262" r:id="rId13"/>
    <p:sldId id="283" r:id="rId14"/>
    <p:sldId id="278" r:id="rId15"/>
    <p:sldId id="279" r:id="rId16"/>
    <p:sldId id="282" r:id="rId17"/>
    <p:sldId id="281" r:id="rId18"/>
    <p:sldId id="280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24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70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49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20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92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3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17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36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97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44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FEF8B-6B99-4F48-AFE7-27633889E777}" type="datetimeFigureOut">
              <a:rPr lang="pt-BR" smtClean="0"/>
              <a:t>18/09/2015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B413-4D4C-48E9-86BA-FC58C0622B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37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Juventude: Ensino Médio e Universidade Pública – uma questão de classe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Prof. Doriedson S. Rodrigues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doriedson@ufpa.br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1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726831"/>
            <a:ext cx="10515600" cy="5450132"/>
          </a:xfrm>
        </p:spPr>
        <p:txBody>
          <a:bodyPr>
            <a:normAutofit/>
          </a:bodyPr>
          <a:lstStyle/>
          <a:p>
            <a:r>
              <a:rPr lang="pt-BR" b="1" dirty="0" smtClean="0"/>
              <a:t>Juventude, universidade e empregabilidade: e o capital – a crise estrutural do emprego</a:t>
            </a:r>
          </a:p>
          <a:p>
            <a:pPr marL="0" indent="0">
              <a:buNone/>
            </a:pPr>
            <a:r>
              <a:rPr lang="pt-BR" dirty="0" smtClean="0"/>
              <a:t>“O modular é bom, mas ele sozinho não permite que entremos na universidade e muito menos consiga um trabalho, porque </a:t>
            </a:r>
            <a:r>
              <a:rPr lang="pt-BR" u="sng" dirty="0" smtClean="0"/>
              <a:t>até para limpar a rua a gente precisa ter estudo (risos), a não ser que a gente passe num concurso, mas o salário é muito pouco. Então pra que possamos ganhar bem, temos que fazer um curso de nível superior. </a:t>
            </a:r>
            <a:r>
              <a:rPr lang="pt-BR" dirty="0" smtClean="0"/>
              <a:t>Mas ainda não consegui entrar na universidade e não tenho condições financeiras para pagar uma faculdade particular. Tem também a questão da escola, que é um quadrado dividido com paredes de madeira, onde a aula de um professor acaba atrapalhando a do outro; o espaço não tem condição de atender à quantidade de alunos que estudam o modular”. (Jovem B)</a:t>
            </a:r>
          </a:p>
          <a:p>
            <a:pPr marL="0" indent="0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4559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 Capital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913" y="1532586"/>
            <a:ext cx="10963699" cy="4687910"/>
          </a:xfrm>
        </p:spPr>
        <p:txBody>
          <a:bodyPr>
            <a:normAutofit/>
          </a:bodyPr>
          <a:lstStyle/>
          <a:p>
            <a:r>
              <a:rPr lang="pt-BR" sz="2400" dirty="0"/>
              <a:t>Forrester (1997) destaca, em </a:t>
            </a:r>
            <a:r>
              <a:rPr lang="pt-BR" sz="2400" i="1" dirty="0"/>
              <a:t>O Horror </a:t>
            </a:r>
            <a:r>
              <a:rPr lang="pt-BR" sz="2400" i="1" dirty="0" smtClean="0"/>
              <a:t>Econômico</a:t>
            </a:r>
            <a:endParaRPr lang="pt-BR" sz="2400" dirty="0"/>
          </a:p>
          <a:p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Vivemos </a:t>
            </a:r>
            <a:r>
              <a:rPr lang="pt-BR" sz="2400" dirty="0"/>
              <a:t>uma crise estrutural de falta de emprego, dizendo-nos que </a:t>
            </a: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“</a:t>
            </a:r>
            <a:r>
              <a:rPr lang="pt-BR" sz="2400" dirty="0"/>
              <a:t>Um desempregado, hoje, não é mais objeto de uma marginalização provisória, ocasional, que atinge apenas alguns setores; agora, ele está às voltas com uma implosão geral, com um fenômeno comparável a tempestades, ciclones e tornados, que não visam ninguém em particular, mas aos quais ninguém pode resistir. Ele é objeto de uma lógica planetária que supõe a supressão daquilo que se chama trabalho; vale dizer, empregos. (FORRESTER, 1997, p. 11).</a:t>
            </a:r>
          </a:p>
        </p:txBody>
      </p:sp>
    </p:spTree>
    <p:extLst>
      <p:ext uri="{BB962C8B-B14F-4D97-AF65-F5344CB8AC3E}">
        <p14:creationId xmlns:p14="http://schemas.microsoft.com/office/powerpoint/2010/main" val="16476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949569"/>
            <a:ext cx="10515600" cy="5227394"/>
          </a:xfrm>
        </p:spPr>
        <p:txBody>
          <a:bodyPr>
            <a:normAutofit lnSpcReduction="10000"/>
          </a:bodyPr>
          <a:lstStyle/>
          <a:p>
            <a:r>
              <a:rPr lang="pt-BR" b="1" dirty="0" smtClean="0"/>
              <a:t>Ensino Médio: Estrutura e Gestão – a Universidade Pública presente na Amazônia</a:t>
            </a:r>
          </a:p>
          <a:p>
            <a:pPr marL="0" indent="0">
              <a:buNone/>
            </a:pPr>
            <a:r>
              <a:rPr lang="pt-BR" dirty="0" smtClean="0"/>
              <a:t>“O modular é bom, mas ele sozinho não permite que entremos na universidade e muito menos consiga um trabalho, porque até para limpar a rua a gente precisa ter estudo (risos), a não ser que a gente passe num concurso, mas o salário é muito pouco. Então pra que possamos ganhar bem, temos que fazer um curso de nível superior. (</a:t>
            </a:r>
            <a:r>
              <a:rPr lang="pt-BR" b="1" dirty="0" smtClean="0"/>
              <a:t>UNIVERSIDADE PÚBLICA) </a:t>
            </a:r>
            <a:r>
              <a:rPr lang="pt-BR" u="sng" dirty="0" smtClean="0"/>
              <a:t>Mas ainda não consegui entrar na universidade e não tenho condições financeiras para pagar uma faculdade particular</a:t>
            </a:r>
            <a:r>
              <a:rPr lang="pt-BR" dirty="0" smtClean="0"/>
              <a:t>. </a:t>
            </a:r>
            <a:r>
              <a:rPr lang="pt-BR" b="1" dirty="0" smtClean="0"/>
              <a:t>Tem também a questão da escola, que é um quadrado dividido com paredes de madeira, onde a aula de um professor acaba atrapalhando a do outro; o espaço não tem condição de atender à quantidade de alunos que estudam o modular (ENSINO MÉDIO MODULAR – ESTRUTURA E GESTÃO)</a:t>
            </a:r>
            <a:r>
              <a:rPr lang="pt-BR" dirty="0" smtClean="0"/>
              <a:t>”. (Jovem B)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6161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Universidade e a Importância do Modular – ENSINO MÉDIO </a:t>
            </a:r>
          </a:p>
          <a:p>
            <a:pPr marL="0" indent="0">
              <a:buNone/>
            </a:pPr>
            <a:r>
              <a:rPr lang="pt-BR" dirty="0" smtClean="0"/>
              <a:t>“</a:t>
            </a:r>
            <a:r>
              <a:rPr lang="pt-BR" b="1" u="sng" dirty="0" smtClean="0"/>
              <a:t>O </a:t>
            </a:r>
            <a:r>
              <a:rPr lang="pt-BR" b="1" u="sng" dirty="0"/>
              <a:t>modular não me deu o suporte completo </a:t>
            </a:r>
            <a:r>
              <a:rPr lang="pt-BR" dirty="0"/>
              <a:t>para </a:t>
            </a:r>
            <a:r>
              <a:rPr lang="pt-BR" dirty="0" smtClean="0"/>
              <a:t>que </a:t>
            </a:r>
            <a:r>
              <a:rPr lang="pt-BR" dirty="0"/>
              <a:t>eu entrasse na universidade, só que mesmo assim eu consegui </a:t>
            </a:r>
            <a:r>
              <a:rPr lang="pt-BR" dirty="0" smtClean="0"/>
              <a:t>entrar. Estudei </a:t>
            </a:r>
            <a:r>
              <a:rPr lang="pt-BR" dirty="0"/>
              <a:t>os três anos do </a:t>
            </a:r>
            <a:r>
              <a:rPr lang="pt-BR" dirty="0" smtClean="0"/>
              <a:t>Sistema Modular no </a:t>
            </a:r>
            <a:r>
              <a:rPr lang="pt-BR" dirty="0"/>
              <a:t>Joroca </a:t>
            </a:r>
            <a:r>
              <a:rPr lang="pt-BR" dirty="0" smtClean="0"/>
              <a:t>Grande e </a:t>
            </a:r>
            <a:r>
              <a:rPr lang="pt-BR" dirty="0"/>
              <a:t>quando terminei vim aqui pra cidade e comecei a fazer </a:t>
            </a:r>
            <a:r>
              <a:rPr lang="pt-BR" dirty="0" smtClean="0"/>
              <a:t>cursinho; </a:t>
            </a:r>
            <a:r>
              <a:rPr lang="pt-BR" dirty="0"/>
              <a:t>fiz durante um ano e logo no final passei no </a:t>
            </a:r>
            <a:r>
              <a:rPr lang="pt-BR" dirty="0" smtClean="0"/>
              <a:t>vestibular; </a:t>
            </a:r>
            <a:r>
              <a:rPr lang="pt-BR" dirty="0"/>
              <a:t>hoje faço ciências naturais na </a:t>
            </a:r>
            <a:r>
              <a:rPr lang="pt-BR" dirty="0" smtClean="0"/>
              <a:t>UFPA” (JOVEM C).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932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Uma perspectiva utópica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omnilateralidade </a:t>
            </a:r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 respeito à formação integral do ser humano, desenvolvido em todas as suas potencialidades, por meio de um processo educacional que considere a formação científica, tecnológica e humanística, a política e a estética, com vistas à emancipação das pessoas.</a:t>
            </a:r>
          </a:p>
          <a:p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383978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Uma proposição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7561" y="2133600"/>
            <a:ext cx="10947051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/>
              <a:t>Formação</a:t>
            </a:r>
          </a:p>
          <a:p>
            <a:r>
              <a:rPr lang="pt-BR" sz="2400" dirty="0" smtClean="0"/>
              <a:t>[...] </a:t>
            </a:r>
            <a:r>
              <a:rPr lang="pt-BR" sz="2400" dirty="0"/>
              <a:t>a base de conhecimentos que lhes permitam analisar e compreender o mundo da natureza, das coisas, e o mundo humano, social, político, cultural, estético e artístico. Haverá então a formação de um jovem “técnico-dirigente”, sujeito autônomo e protagonista de cidadania ativa e não reduzido a um “cidadão-produtivo” explorado, obediente, despolitizado e que faça “benfeito” o que o mercado determina (FRIGOTTO, 2004, p. 212-213). </a:t>
            </a:r>
          </a:p>
        </p:txBody>
      </p:sp>
    </p:spTree>
    <p:extLst>
      <p:ext uri="{BB962C8B-B14F-4D97-AF65-F5344CB8AC3E}">
        <p14:creationId xmlns:p14="http://schemas.microsoft.com/office/powerpoint/2010/main" val="190148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002606"/>
              </p:ext>
            </p:extLst>
          </p:nvPr>
        </p:nvGraphicFramePr>
        <p:xfrm>
          <a:off x="127244" y="150690"/>
          <a:ext cx="2604233" cy="455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27003265" imgH="40500294" progId="AcroExch.Document.DC">
                  <p:embed/>
                </p:oleObj>
              </mc:Choice>
              <mc:Fallback>
                <p:oleObj name="Acrobat Document" r:id="rId3" imgW="27003265" imgH="405002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244" y="150690"/>
                        <a:ext cx="2604233" cy="4550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Espaço Reservado para Conteúdo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409261"/>
              </p:ext>
            </p:extLst>
          </p:nvPr>
        </p:nvGraphicFramePr>
        <p:xfrm>
          <a:off x="2731477" y="150690"/>
          <a:ext cx="2901950" cy="455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5" imgW="27003265" imgH="40500294" progId="AcroExch.Document.DC">
                  <p:embed/>
                </p:oleObj>
              </mc:Choice>
              <mc:Fallback>
                <p:oleObj name="Acrobat Document" r:id="rId5" imgW="27003265" imgH="405002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1477" y="150690"/>
                        <a:ext cx="2901950" cy="4550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350867"/>
              </p:ext>
            </p:extLst>
          </p:nvPr>
        </p:nvGraphicFramePr>
        <p:xfrm>
          <a:off x="5633427" y="150690"/>
          <a:ext cx="3205773" cy="455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7" imgW="27003265" imgH="40500294" progId="AcroExch.Document.DC">
                  <p:embed/>
                </p:oleObj>
              </mc:Choice>
              <mc:Fallback>
                <p:oleObj name="Acrobat Document" r:id="rId7" imgW="27003265" imgH="405002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33427" y="150690"/>
                        <a:ext cx="3205773" cy="4550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363606"/>
              </p:ext>
            </p:extLst>
          </p:nvPr>
        </p:nvGraphicFramePr>
        <p:xfrm>
          <a:off x="8839200" y="150690"/>
          <a:ext cx="3165231" cy="455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9" imgW="27003265" imgH="40500294" progId="AcroExch.Document.DC">
                  <p:embed/>
                </p:oleObj>
              </mc:Choice>
              <mc:Fallback>
                <p:oleObj name="Acrobat Document" r:id="rId9" imgW="27003265" imgH="405002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39200" y="150690"/>
                        <a:ext cx="3165231" cy="4550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524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9" y="492369"/>
            <a:ext cx="9507414" cy="6224954"/>
          </a:xfrm>
        </p:spPr>
      </p:pic>
    </p:spTree>
    <p:extLst>
      <p:ext uri="{BB962C8B-B14F-4D97-AF65-F5344CB8AC3E}">
        <p14:creationId xmlns:p14="http://schemas.microsoft.com/office/powerpoint/2010/main" val="2203416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Notas Finais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Empregabilidade e formação</a:t>
            </a:r>
          </a:p>
          <a:p>
            <a:r>
              <a:rPr lang="pt-BR" dirty="0" smtClean="0"/>
              <a:t>Ensino Médio e realidade </a:t>
            </a:r>
            <a:r>
              <a:rPr lang="pt-BR" dirty="0" smtClean="0"/>
              <a:t>sociocultural</a:t>
            </a:r>
            <a:endParaRPr lang="pt-BR" dirty="0" smtClean="0"/>
          </a:p>
          <a:p>
            <a:r>
              <a:rPr lang="pt-BR" dirty="0" smtClean="0"/>
              <a:t>Descontextualização entre o conhecimento escolar e o </a:t>
            </a:r>
            <a:r>
              <a:rPr lang="pt-BR" dirty="0" smtClean="0"/>
              <a:t>saber </a:t>
            </a:r>
            <a:r>
              <a:rPr lang="pt-BR" dirty="0" smtClean="0"/>
              <a:t>social da juventude</a:t>
            </a:r>
          </a:p>
          <a:p>
            <a:r>
              <a:rPr lang="pt-BR" dirty="0" smtClean="0"/>
              <a:t>A relação público e privado</a:t>
            </a:r>
          </a:p>
          <a:p>
            <a:r>
              <a:rPr lang="pt-BR" dirty="0" smtClean="0"/>
              <a:t>Gênero e trabalho</a:t>
            </a:r>
          </a:p>
          <a:p>
            <a:r>
              <a:rPr lang="pt-BR" dirty="0" smtClean="0"/>
              <a:t>Gênero e escolarização</a:t>
            </a:r>
          </a:p>
          <a:p>
            <a:r>
              <a:rPr lang="pt-BR" dirty="0" smtClean="0"/>
              <a:t>Reprovação/Desistência e mundo do trabalho</a:t>
            </a:r>
          </a:p>
          <a:p>
            <a:r>
              <a:rPr lang="pt-BR" dirty="0" smtClean="0"/>
              <a:t>Trabalho e Formação e Mundo do Trabalho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984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Uma realidade: Cametá</a:t>
            </a:r>
            <a:endParaRPr lang="pt-BR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811369" y="1725770"/>
          <a:ext cx="10693244" cy="3979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955"/>
                <a:gridCol w="1343896"/>
                <a:gridCol w="1498368"/>
                <a:gridCol w="2076401"/>
                <a:gridCol w="2030312"/>
                <a:gridCol w="2030312"/>
              </a:tblGrid>
              <a:tr h="1259864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População Residente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Homens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Mulheres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Mulheres 15 - 19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Homens 15 - 19</a:t>
                      </a:r>
                      <a:endParaRPr lang="pt-B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29921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120.896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62.016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58.880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6.703 (7,7%)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7.172 (7,5%)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259864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Pop. Res.</a:t>
                      </a:r>
                      <a:r>
                        <a:rPr lang="pt-BR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Rural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Homens Res.</a:t>
                      </a:r>
                      <a:r>
                        <a:rPr lang="pt-BR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Rural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Mulheres</a:t>
                      </a:r>
                      <a:r>
                        <a:rPr lang="pt-BR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Res. Rural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Pop. Res. Urb.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Homens Res. Urb.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Mulheres Res. Urb.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</a:tr>
              <a:tr h="729921"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68.058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35.880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32.178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52.838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26.136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26.702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811369" y="5705340"/>
            <a:ext cx="4572000" cy="502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Fonte: IBGE (2010)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517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Cametá: uma realidade</a:t>
            </a:r>
            <a:endParaRPr lang="pt-BR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218943" y="1442433"/>
          <a:ext cx="11771286" cy="323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550"/>
                <a:gridCol w="927279"/>
                <a:gridCol w="1068946"/>
                <a:gridCol w="914400"/>
                <a:gridCol w="927279"/>
                <a:gridCol w="1146220"/>
                <a:gridCol w="1030310"/>
                <a:gridCol w="927279"/>
                <a:gridCol w="1519707"/>
                <a:gridCol w="1159098"/>
                <a:gridCol w="1146218"/>
              </a:tblGrid>
              <a:tr h="2669439">
                <a:tc>
                  <a:txBody>
                    <a:bodyPr/>
                    <a:lstStyle/>
                    <a:p>
                      <a:r>
                        <a:rPr lang="pt-BR" dirty="0" smtClean="0"/>
                        <a:t>Mulheres</a:t>
                      </a:r>
                      <a:r>
                        <a:rPr lang="pt-BR" baseline="0" dirty="0" smtClean="0"/>
                        <a:t> 15 – 29 anos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Mulheres</a:t>
                      </a:r>
                      <a:r>
                        <a:rPr lang="pt-BR" baseline="0" dirty="0" smtClean="0"/>
                        <a:t> 15-19 anos (EM)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Mulheres</a:t>
                      </a:r>
                      <a:r>
                        <a:rPr lang="pt-BR" baseline="0" dirty="0" smtClean="0"/>
                        <a:t> 20-24 anos (ES)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Mulheres 25-29 anos (TB)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15-29 anos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15-19 anos (EM)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20 – 24 anos (ES)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25 – 29 anos (TB)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e Mulheres 15-19 anos (EM)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e Mulheres 20-24 anos (ES)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e Mulheres</a:t>
                      </a:r>
                      <a:r>
                        <a:rPr lang="pt-BR" baseline="0" dirty="0" smtClean="0"/>
                        <a:t> 25 – 29 anos (TB)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69793"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17.669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6.703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5.972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4.994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18.903 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7.172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6.325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5.406 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13.875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12.297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10.400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203894" y="4687909"/>
            <a:ext cx="4572000" cy="502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Fonte: IBGE (2010)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172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Cametá: uma realidade</a:t>
            </a:r>
            <a:endParaRPr lang="pt-BR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283334" y="2133600"/>
          <a:ext cx="11565229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046"/>
                <a:gridCol w="2313046"/>
                <a:gridCol w="2473540"/>
                <a:gridCol w="2152551"/>
                <a:gridCol w="2313046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Pessoas</a:t>
                      </a:r>
                      <a:r>
                        <a:rPr lang="pt-BR" baseline="0" dirty="0" smtClean="0"/>
                        <a:t> que frequentavam Regular EM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e Mulheres 15-19 anos (EM)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Pessoas que frequentavam</a:t>
                      </a:r>
                      <a:r>
                        <a:rPr lang="pt-BR" baseline="0" dirty="0" smtClean="0"/>
                        <a:t> EJA Médio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Homens e Mulheres 20-24 anos (ES)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Pessoas que</a:t>
                      </a:r>
                      <a:r>
                        <a:rPr lang="pt-BR" baseline="0" dirty="0" smtClean="0"/>
                        <a:t> frequentavam Graduação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6.316</a:t>
                      </a:r>
                      <a:endParaRPr lang="pt-BR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13.875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rgbClr val="002060"/>
                          </a:solidFill>
                        </a:rPr>
                        <a:t>973</a:t>
                      </a:r>
                      <a:endParaRPr lang="pt-B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12.297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1.860</a:t>
                      </a:r>
                      <a:endParaRPr lang="pt-BR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Pública 6.041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Pública 946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Pública 947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Particular 275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Particular 27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Particular 913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306925" y="4198512"/>
            <a:ext cx="4572000" cy="502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Fonte: IBGE (2010)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665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 qual a juventude falamos?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7063" y="2133600"/>
            <a:ext cx="10467549" cy="3777622"/>
          </a:xfrm>
        </p:spPr>
        <p:txBody>
          <a:bodyPr>
            <a:normAutofit/>
          </a:bodyPr>
          <a:lstStyle/>
          <a:p>
            <a:r>
              <a:rPr lang="pt-BR" sz="2000" dirty="0"/>
              <a:t>Segundo Frigotto (2004), a juventude brasileira constitui-se de jovens que pertencem “[...] à classe ou fração de classe de filhos de trabalhadores assalariados ou que produzem a vida de forma precária por conta própria, no campo e na cidade [...]” em diferentes regiões e com “particularidades socioculturais e étnicas” diversas (FRIGOTTO, 2004, p. 181). 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34577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446" y="818999"/>
            <a:ext cx="109141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Distrito de Juaba</a:t>
            </a:r>
          </a:p>
          <a:p>
            <a:r>
              <a:rPr lang="pt-B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População de 14.772 habitantes</a:t>
            </a:r>
          </a:p>
          <a:p>
            <a:r>
              <a:rPr lang="pt-BR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Juventude na faixa de etária de 15 a 29 anos (IBGE)</a:t>
            </a:r>
          </a:p>
          <a:p>
            <a:r>
              <a:rPr lang="pt-BR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11,32% - aproximadamente 1.672 habitantes -necessidade de formação em ensino médio ou já dele tendo se tornado egressa.</a:t>
            </a: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b="1" dirty="0"/>
              <a:t>Distrito de Joana </a:t>
            </a:r>
            <a:r>
              <a:rPr lang="pt-BR" b="1" dirty="0" smtClean="0"/>
              <a:t>Coeli</a:t>
            </a:r>
          </a:p>
          <a:p>
            <a:r>
              <a:rPr lang="pt-B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 </a:t>
            </a: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8.187 habitantes</a:t>
            </a:r>
          </a:p>
          <a:p>
            <a:r>
              <a:rPr lang="pt-BR" dirty="0" smtClean="0"/>
              <a:t>3.903 mulheres</a:t>
            </a:r>
          </a:p>
          <a:p>
            <a:r>
              <a:rPr lang="pt-BR" dirty="0" smtClean="0"/>
              <a:t>4.284 homens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301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Juventude e Ensino Superior: uma perspectiva formativa</a:t>
            </a:r>
          </a:p>
          <a:p>
            <a:pPr marL="0" indent="0">
              <a:buNone/>
            </a:pPr>
            <a:r>
              <a:rPr lang="pt-BR" dirty="0" smtClean="0"/>
              <a:t>“[...] </a:t>
            </a:r>
            <a:r>
              <a:rPr lang="pt-BR" u="sng" dirty="0" smtClean="0"/>
              <a:t>eu </a:t>
            </a:r>
            <a:r>
              <a:rPr lang="pt-BR" u="sng" dirty="0"/>
              <a:t>terminei o modular eu tentei várias vezes passar no vestibular mas ainda não </a:t>
            </a:r>
            <a:r>
              <a:rPr lang="pt-BR" u="sng" dirty="0" smtClean="0"/>
              <a:t>consegui. Me </a:t>
            </a:r>
            <a:r>
              <a:rPr lang="pt-BR" u="sng" dirty="0"/>
              <a:t>formei em 2013 e desde lá venho </a:t>
            </a:r>
            <a:r>
              <a:rPr lang="pt-BR" u="sng" dirty="0" smtClean="0"/>
              <a:t>tentando; </a:t>
            </a:r>
            <a:r>
              <a:rPr lang="pt-BR" u="sng" dirty="0"/>
              <a:t>ainda não </a:t>
            </a:r>
            <a:r>
              <a:rPr lang="pt-BR" b="1" u="sng" dirty="0"/>
              <a:t> </a:t>
            </a:r>
            <a:r>
              <a:rPr lang="pt-BR" u="sng" dirty="0"/>
              <a:t>consegui e nem sei se vou </a:t>
            </a:r>
            <a:r>
              <a:rPr lang="pt-BR" u="sng" dirty="0" smtClean="0"/>
              <a:t>conseguir, </a:t>
            </a:r>
            <a:r>
              <a:rPr lang="pt-BR" u="sng" dirty="0"/>
              <a:t>porque </a:t>
            </a:r>
            <a:r>
              <a:rPr lang="pt-BR" u="sng" dirty="0" err="1"/>
              <a:t>tô</a:t>
            </a:r>
            <a:r>
              <a:rPr lang="pt-BR" u="sng" dirty="0"/>
              <a:t> parada </a:t>
            </a:r>
            <a:r>
              <a:rPr lang="pt-BR" u="sng" dirty="0" smtClean="0"/>
              <a:t>há </a:t>
            </a:r>
            <a:r>
              <a:rPr lang="pt-BR" u="sng" dirty="0"/>
              <a:t>um tempão</a:t>
            </a:r>
            <a:r>
              <a:rPr lang="pt-BR" b="1" u="sng" dirty="0"/>
              <a:t> </a:t>
            </a:r>
            <a:r>
              <a:rPr lang="pt-BR" dirty="0"/>
              <a:t>e só com esse ensino do modular não dá pra passar no vestibular porque  é um ensino muito </a:t>
            </a:r>
            <a:r>
              <a:rPr lang="pt-BR" dirty="0" smtClean="0"/>
              <a:t>fraco [...]” (Jovem A)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5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Ensino Médio e Acesso à Universidade: uma indefinição</a:t>
            </a:r>
          </a:p>
          <a:p>
            <a:pPr marL="0" indent="0">
              <a:buNone/>
            </a:pPr>
            <a:r>
              <a:rPr lang="pt-BR" dirty="0" smtClean="0"/>
              <a:t>“[...] </a:t>
            </a:r>
            <a:r>
              <a:rPr lang="pt-BR" u="sng" dirty="0" smtClean="0"/>
              <a:t>eu terminei o modular </a:t>
            </a:r>
            <a:r>
              <a:rPr lang="pt-BR" dirty="0" smtClean="0"/>
              <a:t>eu tentei várias vezes passar no vestibular mas ainda não consegui. Me formei em 2013 e desde lá venho tentando; ainda não </a:t>
            </a:r>
            <a:r>
              <a:rPr lang="pt-BR" b="1" dirty="0" smtClean="0"/>
              <a:t> </a:t>
            </a:r>
            <a:r>
              <a:rPr lang="pt-BR" dirty="0" smtClean="0"/>
              <a:t>consegui e nem sei se vou conseguir, porque </a:t>
            </a:r>
            <a:r>
              <a:rPr lang="pt-BR" dirty="0" err="1" smtClean="0"/>
              <a:t>tô</a:t>
            </a:r>
            <a:r>
              <a:rPr lang="pt-BR" dirty="0" smtClean="0"/>
              <a:t> parada há um tempão</a:t>
            </a:r>
            <a:r>
              <a:rPr lang="pt-BR" b="1" dirty="0" smtClean="0"/>
              <a:t> </a:t>
            </a:r>
            <a:r>
              <a:rPr lang="pt-BR" dirty="0" smtClean="0"/>
              <a:t>e </a:t>
            </a:r>
            <a:r>
              <a:rPr lang="pt-BR" u="sng" dirty="0" smtClean="0"/>
              <a:t>só com esse ensino do modular não dá pra passar no vestibular </a:t>
            </a:r>
            <a:r>
              <a:rPr lang="pt-BR" dirty="0" smtClean="0"/>
              <a:t>porque  é um ensino muito fraco [...]” (Jovem A)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884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15815"/>
            <a:ext cx="10515600" cy="5661148"/>
          </a:xfrm>
        </p:spPr>
        <p:txBody>
          <a:bodyPr>
            <a:normAutofit/>
          </a:bodyPr>
          <a:lstStyle/>
          <a:p>
            <a:r>
              <a:rPr lang="pt-BR" b="1" dirty="0" smtClean="0"/>
              <a:t>Ensino Médio: juventude e mercado de trabalho</a:t>
            </a:r>
          </a:p>
          <a:p>
            <a:pPr marL="0" indent="0">
              <a:buNone/>
            </a:pPr>
            <a:r>
              <a:rPr lang="pt-BR" dirty="0" smtClean="0"/>
              <a:t>“</a:t>
            </a:r>
            <a:r>
              <a:rPr lang="pt-BR" b="1" dirty="0" smtClean="0"/>
              <a:t>O </a:t>
            </a:r>
            <a:r>
              <a:rPr lang="pt-BR" b="1" dirty="0"/>
              <a:t>modular é bom, mas ele sozinho não permite </a:t>
            </a:r>
            <a:r>
              <a:rPr lang="pt-BR" dirty="0"/>
              <a:t>que entremos na universidade e muito menos </a:t>
            </a:r>
            <a:r>
              <a:rPr lang="pt-BR" b="1" dirty="0"/>
              <a:t>consiga um trabalho</a:t>
            </a:r>
            <a:r>
              <a:rPr lang="pt-BR" dirty="0"/>
              <a:t>, </a:t>
            </a:r>
            <a:r>
              <a:rPr lang="pt-BR" dirty="0" smtClean="0"/>
              <a:t>porque </a:t>
            </a:r>
            <a:r>
              <a:rPr lang="pt-BR" dirty="0"/>
              <a:t>até </a:t>
            </a:r>
            <a:r>
              <a:rPr lang="pt-BR" dirty="0" smtClean="0"/>
              <a:t>para limpar </a:t>
            </a:r>
            <a:r>
              <a:rPr lang="pt-BR" dirty="0"/>
              <a:t>a rua a gente precisa ter estudo (risos</a:t>
            </a:r>
            <a:r>
              <a:rPr lang="pt-BR" dirty="0" smtClean="0"/>
              <a:t>), </a:t>
            </a:r>
            <a:r>
              <a:rPr lang="pt-BR" dirty="0"/>
              <a:t>a não ser que a gente passe num concurso, mas o salário é muito </a:t>
            </a:r>
            <a:r>
              <a:rPr lang="pt-BR" dirty="0" smtClean="0"/>
              <a:t>pouco. Então </a:t>
            </a:r>
            <a:r>
              <a:rPr lang="pt-BR" dirty="0"/>
              <a:t>pra que possamos ganhar </a:t>
            </a:r>
            <a:r>
              <a:rPr lang="pt-BR" dirty="0" smtClean="0"/>
              <a:t>bem, </a:t>
            </a:r>
            <a:r>
              <a:rPr lang="pt-BR" dirty="0"/>
              <a:t>temos que fazer um curso de nível </a:t>
            </a:r>
            <a:r>
              <a:rPr lang="pt-BR" dirty="0" smtClean="0"/>
              <a:t>superior. Mas </a:t>
            </a:r>
            <a:r>
              <a:rPr lang="pt-BR" dirty="0"/>
              <a:t>ainda não consegui entrar na universidade e não tenho condições financeiras para pagar uma faculdade particular. Tem também a questão da </a:t>
            </a:r>
            <a:r>
              <a:rPr lang="pt-BR" dirty="0" smtClean="0"/>
              <a:t>escola, </a:t>
            </a:r>
            <a:r>
              <a:rPr lang="pt-BR" dirty="0"/>
              <a:t>que é um quadrado dividido com paredes de </a:t>
            </a:r>
            <a:r>
              <a:rPr lang="pt-BR" dirty="0" smtClean="0"/>
              <a:t>madeira, </a:t>
            </a:r>
            <a:r>
              <a:rPr lang="pt-BR" dirty="0"/>
              <a:t>onde a aula de um professor acaba atrapalhando a do </a:t>
            </a:r>
            <a:r>
              <a:rPr lang="pt-BR" dirty="0" smtClean="0"/>
              <a:t>outro; </a:t>
            </a:r>
            <a:r>
              <a:rPr lang="pt-BR" dirty="0"/>
              <a:t>o espaço não tem condição de atender </a:t>
            </a:r>
            <a:r>
              <a:rPr lang="pt-BR" dirty="0" smtClean="0"/>
              <a:t>à </a:t>
            </a:r>
            <a:r>
              <a:rPr lang="pt-BR" dirty="0"/>
              <a:t>quantidade de alunos que estudam o </a:t>
            </a:r>
            <a:r>
              <a:rPr lang="pt-BR" dirty="0" smtClean="0"/>
              <a:t>modular”. (Jovem B)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33295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1342</Words>
  <Application>Microsoft Office PowerPoint</Application>
  <PresentationFormat>Widescreen</PresentationFormat>
  <Paragraphs>116</Paragraphs>
  <Slides>18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Adobe Acrobat Document</vt:lpstr>
      <vt:lpstr>Juventude: Ensino Médio e Universidade Pública – uma questão de classe</vt:lpstr>
      <vt:lpstr>Uma realidade: Cametá</vt:lpstr>
      <vt:lpstr>Cametá: uma realidade</vt:lpstr>
      <vt:lpstr>Cametá: uma realidade</vt:lpstr>
      <vt:lpstr>De qual a juventude falamos?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Capital</vt:lpstr>
      <vt:lpstr>Apresentação do PowerPoint</vt:lpstr>
      <vt:lpstr>Apresentação do PowerPoint</vt:lpstr>
      <vt:lpstr>Uma perspectiva utópica</vt:lpstr>
      <vt:lpstr>Uma proposição</vt:lpstr>
      <vt:lpstr>Apresentação do PowerPoint</vt:lpstr>
      <vt:lpstr>Apresentação do PowerPoint</vt:lpstr>
      <vt:lpstr>Notas Finais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Doriedson</dc:creator>
  <cp:lastModifiedBy>Doriedson</cp:lastModifiedBy>
  <cp:revision>13</cp:revision>
  <dcterms:created xsi:type="dcterms:W3CDTF">2015-09-18T03:04:48Z</dcterms:created>
  <dcterms:modified xsi:type="dcterms:W3CDTF">2015-09-18T04:10:16Z</dcterms:modified>
</cp:coreProperties>
</file>